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70" r:id="rId4"/>
    <p:sldId id="271" r:id="rId5"/>
    <p:sldId id="273" r:id="rId6"/>
    <p:sldId id="274" r:id="rId7"/>
    <p:sldId id="272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5" r:id="rId19"/>
    <p:sldId id="284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CA485693-BD61-4C05-ACBC-DB19F952DDF6}">
          <p14:sldIdLst>
            <p14:sldId id="256"/>
            <p14:sldId id="270"/>
            <p14:sldId id="271"/>
            <p14:sldId id="273"/>
            <p14:sldId id="274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4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908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3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3-10-16T08:54: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4886 6720 0,'-18'0'125,"1"0"-125,-1 18 16,-17 0 0,-71 17-1,88-35-15,-52 35 16,-36 18 0,53-35-1,35-1-15,-35 19 16,1-19-1,16 19 1,-17 17 15,-17 17-15,17-35 0,18 18-1,-18 18 1,17-1-1,1 1 1,17 0 0,-34-1-1,34 36 1,-17 0 0,17-36-1,0-34-15,18 52 16,-17-18-1,17 19 17,0-19-17,0 18 1,-18 0 0,18-35-1,18 0 1,-18 0-1,0-18 1,17 18 0,1 0-1,-18-35-15,35 53 16,-17-19 0,-18-16-1,0-19-15,18 19 16,-1-1-1,-17 0 17,18 0-17,-18 18 1,35 36 0,18-1-1,-18-18 1,-17 1-1,0-71-15,-18 88 16,17-17 0,36 17-1,-35-18 1,-18 19 0,17-37-1,-17-34-15,36 53 16,-36 52 15,17-35-15,19 18-1,-36 0 1,17 0 0,-17 17-1,0-34 1,18 16-1,-18-87-15,18 70 16,-18 0 0,35 36-1,-35-36 1,0 18 0,17-18-1,1 18 1,0-18-1,-1 0 17,-17-70-32,18 52 15,-18 1 1,0 35 0,0 17-1,18-17 1,17 18-1,-35 17 1,35-35 0,-17 17-1,-1-17 1,1 0 0,17 17-1,-17-17 1,0-18-1,-1 18 1,1 35 15,0-35-15,17 0 0,0 0-1,-17-18 1,-1-18-1,1-52-15,-18 70 16,18-35 0,35-18-1,-36 18 1,19 0 0,-19 0-1,1-35-15,-1 17 16,1-17-1,0 17 17,-1 0-17,19 18 1,-36-17 0,35-1-1,-17 0 1,17 18-1,0-35 1,0 35 0,18-1-1,0-16 1,-18-19 0,-35 1-1,18-18 1,0 0-1,-1 18 1,19-1 15,-19 1-15,1-18 0,-18 18 93,18-18-93,-1 17-16,1-17 15,-18 18 63,18-18-62,-18 17-16,17-17 16,1 0-16,-1 0 62,1 0-62,-18 18 0,53 0 16,-18-18-1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32.10703" units="1/cm"/>
          <inkml:channelProperty channel="Y" name="resolution" value="32.14286" units="1/cm"/>
          <inkml:channelProperty channel="T" name="resolution" value="1" units="1/dev"/>
        </inkml:channelProperties>
      </inkml:inkSource>
      <inkml:timestamp xml:id="ts0" timeString="2023-10-16T08:47: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5856 15134 0,'18'0'141,"-1"0"-141,1 0 16,17 0-1,53 18 1,54-1-1,-1-17 1,-124 0-16,72 0 16,-1 0-1,-53 0 1,-35 18 0,18-18-1,-1 0 16,1 0-15,0 0 47,-1 0-63,1 0 31,-1 0 0,1 0 0,0 0-15,-1 0 0</inkml:trace>
  <inkml:trace contextRef="#ctx0" brushRef="#br0">11571 15134 0,'18'0'93,"-1"0"-93,72-17 16,-72 17-16,89-18 16,-18 18-1,-35-18 1,-18 18-16,18-17 15,18 17 1,-53 0 15,-1 0-15,1 0 31,-18-18-32,17 18 1</inkml:trace>
  <inkml:trace contextRef="#ctx0" brushRef="#br0">10777 12188 0,'18'0'109,"0"0"-93,-1 0-16,1 0 15,0 0-15,-1 18 16,1-18-16,17 0 16,0 0-1,1 0 1,-19 0-16,19 0 15,-1 0 1,0 0 15,0 0-15,-17 18 0,17-18-1,-17 0 16,0 0-15,-1 0 0,1 0-16,17 0 15,0 0 1,-17 0 62,0 0-62,-1 0-1,1 0 188,0 0-156</inkml:trace>
  <inkml:trace contextRef="#ctx0" brushRef="#br0">12330 8819 0,'17'0'188,"1"0"-173,-1 0-15,1 0 0,17 0 16,-17 0-16,53 0 15,-36 18 1,18-18 15,-18 0-15,18 0 0,-35 0-1,-1-18 1,19 18-1,-19 0 1,1 0 0,-1 0-1,19 0 1,-19 0 0,1 0 46,0 0 251,-1 0-298,1 0-15,0 0 16,34-17-1,-16-18 1</inkml:trace>
  <inkml:trace contextRef="#ctx0" brushRef="#br0">16633 6244 0,'0'-17'125,"18"17"-125,17-18 16,54 18-1,-72 0-15,89 0 16,0 0 0,-53 0-1,-36 0 235,1 0-250,0 0 16,17 0-16,-17 0 0,52 18 16,-52-18 390,-1 0-406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customXml" Target="../ink/ink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Paper Sharing</a:t>
            </a:r>
            <a:endParaRPr lang="en-US" altLang="zh-CN" sz="6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8845550" y="4455795"/>
            <a:ext cx="2312670" cy="1143000"/>
          </a:xfrm>
        </p:spPr>
        <p:txBody>
          <a:bodyPr/>
          <a:lstStyle/>
          <a:p>
            <a:br>
              <a:rPr lang="en-US" altLang="zh-CN" dirty="0">
                <a:solidFill>
                  <a:schemeClr val="accent2"/>
                </a:solidFill>
              </a:rPr>
            </a:br>
            <a:r>
              <a:rPr lang="zh-CN" altLang="en-US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夏润泽</a:t>
            </a:r>
            <a:b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dirty="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2023-10-18</a:t>
            </a:r>
            <a:endParaRPr lang="zh-CN" altLang="en-US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Qualitative Results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217" y="1737360"/>
            <a:ext cx="7065680" cy="4325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78039" y="1737360"/>
            <a:ext cx="48157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Note that the default training/test split of DIR has </a:t>
            </a:r>
            <a:r>
              <a:rPr lang="zh-CN" altLang="en-US" dirty="0">
                <a:solidFill>
                  <a:srgbClr val="00B0F0"/>
                </a:solidFill>
              </a:rPr>
              <a:t>no overlapping</a:t>
            </a:r>
            <a:r>
              <a:rPr lang="zh-CN" altLang="en-US" dirty="0"/>
              <a:t> image </a:t>
            </a:r>
            <a:r>
              <a:rPr lang="zh-CN" altLang="en-US" dirty="0">
                <a:solidFill>
                  <a:srgbClr val="00B0F0"/>
                </a:solidFill>
              </a:rPr>
              <a:t>categories</a:t>
            </a:r>
            <a:r>
              <a:rPr lang="zh-CN" altLang="en-US" dirty="0"/>
              <a:t>, we randomly sampled 50 fMRI-image training pairs, and added them to the test set for the few-shot evaluation.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63897" y="3253740"/>
            <a:ext cx="47298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MindGPT</a:t>
            </a:r>
            <a:r>
              <a:rPr lang="en-US" altLang="zh-CN" dirty="0"/>
              <a:t> can produce semantically satisfying word sequences and even exact </a:t>
            </a:r>
            <a:r>
              <a:rPr lang="en-US" altLang="zh-CN" dirty="0">
                <a:solidFill>
                  <a:srgbClr val="00B0F0"/>
                </a:solidFill>
              </a:rPr>
              <a:t>category</a:t>
            </a:r>
            <a:r>
              <a:rPr lang="en-US" altLang="zh-CN" dirty="0"/>
              <a:t> names such as “airplane”, “windmill”, “grapes”, “school bus”, and “bathroom”.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可以看出有些地方是与图像不符</a:t>
            </a:r>
            <a:br>
              <a:rPr lang="zh-CN" altLang="en-US" dirty="0"/>
            </a:br>
            <a:r>
              <a:rPr lang="zh-CN" altLang="en-US" dirty="0"/>
              <a:t>可能与训练策略有关，更注重泛化能力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墨迹 7"/>
              <p14:cNvContentPartPr/>
              <p14:nvPr/>
            </p14:nvContentPartPr>
            <p14:xfrm>
              <a:off x="2108160" y="2235240"/>
              <a:ext cx="4108680" cy="323244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3"/>
            </p:blipFill>
            <p:spPr>
              <a:xfrm>
                <a:off x="2108160" y="2235240"/>
                <a:ext cx="4108680" cy="32324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Quantitative Results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1115" y="1737360"/>
            <a:ext cx="8956710" cy="374456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40155" y="5634335"/>
            <a:ext cx="9017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MindGPT-S/8 means the</a:t>
            </a:r>
            <a:r>
              <a:rPr lang="zh-CN" altLang="en-US" dirty="0">
                <a:solidFill>
                  <a:srgbClr val="00B0F0"/>
                </a:solidFill>
              </a:rPr>
              <a:t> smaller</a:t>
            </a:r>
            <a:r>
              <a:rPr lang="zh-CN" altLang="en-US" dirty="0"/>
              <a:t> variant, and the </a:t>
            </a:r>
            <a:r>
              <a:rPr lang="zh-CN" altLang="en-US" dirty="0">
                <a:solidFill>
                  <a:srgbClr val="00B0F0"/>
                </a:solidFill>
              </a:rPr>
              <a:t>scaling factor N = 8 of cross-attention layers</a:t>
            </a:r>
            <a:r>
              <a:rPr lang="zh-CN" altLang="en-US" dirty="0"/>
              <a:t>. Note that the number of parameters is </a:t>
            </a:r>
            <a:r>
              <a:rPr lang="zh-CN" altLang="en-US" dirty="0">
                <a:solidFill>
                  <a:srgbClr val="00B0F0"/>
                </a:solidFill>
              </a:rPr>
              <a:t>inversely proportional</a:t>
            </a:r>
            <a:r>
              <a:rPr lang="zh-CN" altLang="en-US" dirty="0"/>
              <a:t> to the scaling factor N .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Performance of Different Brain Areas</a:t>
            </a:r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9720" y="2016760"/>
            <a:ext cx="9026525" cy="2644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82445" y="1737360"/>
            <a:ext cx="8813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Lower/Higher Visual cortex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69085" y="4661535"/>
            <a:ext cx="8933180" cy="23602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/>
              <a:t>Results:</a:t>
            </a:r>
            <a:br>
              <a:rPr lang="zh-CN" altLang="en-US" sz="2000"/>
            </a:br>
            <a:r>
              <a:rPr lang="zh-CN" altLang="en-US" sz="2000"/>
              <a:t>(1) Decoding from the </a:t>
            </a:r>
            <a:r>
              <a:rPr lang="zh-CN" altLang="en-US" sz="2000">
                <a:solidFill>
                  <a:srgbClr val="00B0F0"/>
                </a:solidFill>
              </a:rPr>
              <a:t>HVC </a:t>
            </a:r>
            <a:r>
              <a:rPr lang="zh-CN" altLang="en-US" sz="2000"/>
              <a:t>yielded the </a:t>
            </a:r>
            <a:r>
              <a:rPr lang="zh-CN" altLang="en-US" sz="2000">
                <a:solidFill>
                  <a:srgbClr val="00B0F0"/>
                </a:solidFill>
              </a:rPr>
              <a:t>best performance</a:t>
            </a:r>
            <a:r>
              <a:rPr lang="zh-CN" altLang="en-US" sz="2000"/>
              <a:t> on all language evaluation metrics; </a:t>
            </a:r>
            <a:br>
              <a:rPr lang="zh-CN" altLang="en-US" sz="2000"/>
            </a:br>
            <a:r>
              <a:rPr lang="zh-CN" altLang="en-US" sz="2000"/>
              <a:t>(2) the decoding performance of using complete </a:t>
            </a:r>
            <a:r>
              <a:rPr lang="zh-CN" altLang="en-US" sz="2000">
                <a:solidFill>
                  <a:srgbClr val="00B0F0"/>
                </a:solidFill>
              </a:rPr>
              <a:t>VC is better than that of LVC</a:t>
            </a:r>
            <a:br>
              <a:rPr lang="zh-CN" altLang="en-US" sz="2000">
                <a:solidFill>
                  <a:srgbClr val="00B0F0"/>
                </a:solidFill>
              </a:rPr>
            </a:br>
            <a:r>
              <a:rPr lang="en-US" altLang="zh-CN" sz="2000">
                <a:solidFill>
                  <a:schemeClr val="tx1"/>
                </a:solidFill>
              </a:rPr>
              <a:t>(3) </a:t>
            </a:r>
            <a:r>
              <a:rPr lang="zh-CN" altLang="en-US" sz="2000">
                <a:solidFill>
                  <a:schemeClr val="tx1"/>
                </a:solidFill>
              </a:rPr>
              <a:t>there is</a:t>
            </a:r>
            <a:r>
              <a:rPr lang="zh-CN" altLang="en-US" sz="2000">
                <a:solidFill>
                  <a:srgbClr val="00B0F0"/>
                </a:solidFill>
              </a:rPr>
              <a:t> no complementary relationship</a:t>
            </a:r>
            <a:r>
              <a:rPr lang="zh-CN" altLang="en-US" sz="2000">
                <a:solidFill>
                  <a:schemeClr val="tx1"/>
                </a:solidFill>
              </a:rPr>
              <a:t> between LVC and HVC.</a:t>
            </a:r>
            <a:endParaRPr lang="zh-CN" altLang="en-US" sz="2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6715" y="286385"/>
            <a:ext cx="11110595" cy="1450975"/>
          </a:xfrm>
        </p:spPr>
        <p:txBody>
          <a:bodyPr/>
          <a:lstStyle/>
          <a:p>
            <a:r>
              <a:rPr lang="zh-CN" altLang="en-US"/>
              <a:t>Analysis of the Latent Neural</a:t>
            </a:r>
            <a:r>
              <a:rPr lang="en-US" altLang="zh-CN"/>
              <a:t> </a:t>
            </a:r>
            <a:r>
              <a:rPr lang="zh-CN" altLang="en-US"/>
              <a:t>Representations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altLang="zh-CN" sz="2800" dirty="0"/>
            </a:br>
            <a:br>
              <a:rPr lang="en-US" altLang="zh-CN" sz="2800" dirty="0"/>
            </a:br>
            <a:r>
              <a:rPr lang="en-US" altLang="zh-CN" sz="2800" dirty="0">
                <a:solidFill>
                  <a:srgbClr val="00B0F0"/>
                </a:solidFill>
              </a:rPr>
              <a:t>E</a:t>
            </a:r>
            <a:r>
              <a:rPr lang="zh-CN" altLang="en-US" sz="2800" dirty="0">
                <a:solidFill>
                  <a:srgbClr val="00B0F0"/>
                </a:solidFill>
              </a:rPr>
              <a:t>xamining the representation distributions of different brain regions </a:t>
            </a:r>
            <a:r>
              <a:rPr lang="zh-CN" altLang="en-US" sz="2800" dirty="0"/>
              <a:t>is beneficial to further explain the above phenomena</a:t>
            </a:r>
            <a:r>
              <a:rPr lang="en-US" altLang="zh-CN" sz="2800" dirty="0"/>
              <a:t>. we leverage the t-SNE technique to visualize the distributions of fMRI representations.</a:t>
            </a:r>
            <a:endParaRPr lang="en-US" altLang="zh-CN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4990" y="286385"/>
            <a:ext cx="11142345" cy="1450975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Analysis of the Latent Neural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Representations</a:t>
            </a:r>
            <a:br>
              <a:rPr lang="en-US" altLang="zh-CN" dirty="0">
                <a:sym typeface="+mn-ea"/>
              </a:rPr>
            </a:br>
            <a:r>
              <a:rPr lang="en-US" altLang="zh-CN" sz="2000" dirty="0">
                <a:sym typeface="+mn-ea"/>
              </a:rPr>
              <a:t>We separately map VC, LVC, and HVC neural representations to 2-dimensional t-SNE embedding spaces, and put the corresponding visual stimulus at the position</a:t>
            </a:r>
            <a:endParaRPr lang="zh-CN" altLang="en-US" sz="20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6185" y="1845945"/>
            <a:ext cx="6974840" cy="4023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13750" y="1915795"/>
            <a:ext cx="3413125" cy="37325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/>
              <a:t>From the visualization results of </a:t>
            </a:r>
            <a:r>
              <a:rPr lang="zh-CN" altLang="en-US">
                <a:solidFill>
                  <a:srgbClr val="00B0F0"/>
                </a:solidFill>
              </a:rPr>
              <a:t>VC and HVC</a:t>
            </a:r>
            <a:r>
              <a:rPr lang="zh-CN" altLang="en-US"/>
              <a:t>, we can observe that our MindGPT learned</a:t>
            </a:r>
            <a:r>
              <a:rPr lang="zh-CN" altLang="en-US">
                <a:solidFill>
                  <a:srgbClr val="00B0F0"/>
                </a:solidFill>
              </a:rPr>
              <a:t> a locality-sensitive embedding structure</a:t>
            </a:r>
            <a:r>
              <a:rPr lang="zh-CN" altLang="en-US"/>
              <a:t>, which contains several clusters representing different </a:t>
            </a:r>
            <a:r>
              <a:rPr lang="zh-CN" altLang="en-US">
                <a:solidFill>
                  <a:srgbClr val="00B0F0"/>
                </a:solidFill>
              </a:rPr>
              <a:t>high-level semantic properties or concepts</a:t>
            </a:r>
            <a:r>
              <a:rPr lang="zh-CN" altLang="en-US"/>
              <a:t>, e.g., biotic, vehicle, and music. The embedding structure of</a:t>
            </a:r>
            <a:r>
              <a:rPr lang="zh-CN" altLang="en-US">
                <a:solidFill>
                  <a:srgbClr val="F86908"/>
                </a:solidFill>
              </a:rPr>
              <a:t> LVC</a:t>
            </a:r>
            <a:r>
              <a:rPr lang="zh-CN" altLang="en-US"/>
              <a:t>, by contrast, has </a:t>
            </a:r>
            <a:r>
              <a:rPr lang="zh-CN" altLang="en-US">
                <a:solidFill>
                  <a:srgbClr val="F86908"/>
                </a:solidFill>
              </a:rPr>
              <a:t>no obvious clustering rule.</a:t>
            </a:r>
            <a:endParaRPr lang="zh-CN" altLang="en-US">
              <a:solidFill>
                <a:srgbClr val="F8690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is there a performance degradation when using the entire VC?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The reason for the performance decline with VC may be that </a:t>
            </a:r>
            <a:r>
              <a:rPr lang="en-US" altLang="zh-CN" sz="3200" dirty="0">
                <a:solidFill>
                  <a:srgbClr val="00B0F0"/>
                </a:solidFill>
              </a:rPr>
              <a:t>each brain region has a non-trivial probability of decoding failure</a:t>
            </a:r>
            <a:r>
              <a:rPr lang="en-US" altLang="zh-CN" sz="3200" dirty="0"/>
              <a:t>, which means that the more brain areas we use, the harder it is to guarantee that all of the brain areas are always functional within the existing learning paradigm.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DISCOVERING THE VISUAL CUES THAT GUIDE SEMANTIC RECONSTRUCTION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br>
              <a:rPr lang="en-US" altLang="zh-CN" sz="2800" dirty="0"/>
            </a:b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" y="2481182"/>
            <a:ext cx="7573747" cy="338791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99990" y="2074661"/>
            <a:ext cx="28031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In order to discover the visual cues that guide semantic reconstruction, our practice is using a CLIP visual encoder with 16 × 16 input patch size (i.e., CLIP-ViT-B/16) to produce</a:t>
            </a:r>
            <a:r>
              <a:rPr lang="zh-CN" altLang="en-US" dirty="0">
                <a:solidFill>
                  <a:srgbClr val="00B0F0"/>
                </a:solidFill>
              </a:rPr>
              <a:t> a sequence of image patch embeddings</a:t>
            </a:r>
            <a:r>
              <a:rPr lang="zh-CN" altLang="en-US" dirty="0"/>
              <a:t>, and then calculating the cosine similarity matrix </a:t>
            </a:r>
            <a:r>
              <a:rPr lang="zh-CN" altLang="en-US" dirty="0">
                <a:solidFill>
                  <a:srgbClr val="00B0F0"/>
                </a:solidFill>
              </a:rPr>
              <a:t>between each image patch embedding and the class embedding of fMRI.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8799989" y="2074661"/>
            <a:ext cx="2932087" cy="39028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Since humans often pay attention to task-related objects based on the high-level task at hand, it is not yet clear whether such visual attention information is present in neural signals, which motivates future decoding efforts.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Conclusion:</a:t>
            </a:r>
            <a:br>
              <a:rPr lang="en-US" altLang="zh-CN" sz="2400" dirty="0"/>
            </a:br>
            <a:r>
              <a:rPr lang="en-US" altLang="zh-CN" sz="2400" dirty="0"/>
              <a:t>there might be a </a:t>
            </a:r>
            <a:r>
              <a:rPr lang="en-US" altLang="zh-CN" sz="2400" dirty="0">
                <a:solidFill>
                  <a:srgbClr val="00B0F0"/>
                </a:solidFill>
              </a:rPr>
              <a:t>rich connection between the </a:t>
            </a:r>
            <a:r>
              <a:rPr lang="en-US" altLang="zh-CN" sz="2400" dirty="0" err="1">
                <a:solidFill>
                  <a:srgbClr val="00B0F0"/>
                </a:solidFill>
              </a:rPr>
              <a:t>amodal</a:t>
            </a:r>
            <a:r>
              <a:rPr lang="en-US" altLang="zh-CN" sz="2400" dirty="0">
                <a:solidFill>
                  <a:srgbClr val="00B0F0"/>
                </a:solidFill>
              </a:rPr>
              <a:t> semantic concept and visual objects</a:t>
            </a:r>
            <a:r>
              <a:rPr lang="en-US" altLang="zh-CN" sz="2400" dirty="0"/>
              <a:t> of the physical world.</a:t>
            </a:r>
            <a:br>
              <a:rPr lang="en-US" altLang="zh-CN" sz="2400" dirty="0"/>
            </a:br>
            <a:br>
              <a:rPr lang="en-US" altLang="zh-CN" sz="2400" dirty="0"/>
            </a:br>
            <a:endParaRPr lang="en-US" altLang="zh-CN" sz="2400" dirty="0"/>
          </a:p>
          <a:p>
            <a:r>
              <a:rPr lang="en-US" altLang="zh-CN" sz="2400" dirty="0"/>
              <a:t>Questions:</a:t>
            </a:r>
            <a:br>
              <a:rPr lang="en-US" altLang="zh-CN" sz="2400" dirty="0"/>
            </a:br>
            <a:r>
              <a:rPr lang="en-US" altLang="zh-CN" sz="2400" dirty="0"/>
              <a:t>whether the amount of semantic information provided to the VC can be quantified by the selective visual attention </a:t>
            </a:r>
            <a:r>
              <a:rPr lang="en-US" altLang="zh-CN" sz="2400"/>
              <a:t>of humans.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BRAINSCUBA: fine-grained natural language captions of visual cortex selectivity</a:t>
            </a:r>
            <a:endParaRPr lang="zh-CN" altLang="en-US" sz="36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6624" y="2265188"/>
            <a:ext cx="9678751" cy="270547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91417" y="5477522"/>
            <a:ext cx="391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arXiv:2310.04420v1 [</a:t>
            </a:r>
            <a:r>
              <a:rPr lang="en-US" altLang="zh-CN" dirty="0" err="1"/>
              <a:t>cs.LG</a:t>
            </a:r>
            <a:r>
              <a:rPr lang="en-US" altLang="zh-CN" dirty="0"/>
              <a:t>] 6 Oct 2023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	</a:t>
            </a:r>
            <a:r>
              <a:rPr lang="zh-CN" altLang="en-US" sz="2800" dirty="0">
                <a:solidFill>
                  <a:schemeClr val="tx1"/>
                </a:solidFill>
              </a:rPr>
              <a:t>高级视觉皮层中存在对</a:t>
            </a:r>
            <a:r>
              <a:rPr lang="zh-CN" altLang="en-US" sz="2800" dirty="0">
                <a:solidFill>
                  <a:schemeClr val="accent2"/>
                </a:solidFill>
              </a:rPr>
              <a:t>特定视觉类别（如</a:t>
            </a:r>
            <a:r>
              <a:rPr lang="en-US" altLang="zh-CN" sz="2800" dirty="0">
                <a:solidFill>
                  <a:schemeClr val="accent2"/>
                </a:solidFill>
              </a:rPr>
              <a:t>Face</a:t>
            </a:r>
            <a:r>
              <a:rPr lang="zh-CN" altLang="en-US" sz="2800" dirty="0">
                <a:solidFill>
                  <a:schemeClr val="accent2"/>
                </a:solidFill>
              </a:rPr>
              <a:t>、</a:t>
            </a:r>
            <a:r>
              <a:rPr lang="en-US" altLang="zh-CN" sz="2800" dirty="0">
                <a:solidFill>
                  <a:schemeClr val="accent2"/>
                </a:solidFill>
              </a:rPr>
              <a:t>Food…</a:t>
            </a:r>
            <a:r>
              <a:rPr lang="zh-CN" altLang="en-US" sz="2800" dirty="0">
                <a:solidFill>
                  <a:schemeClr val="accent2"/>
                </a:solidFill>
              </a:rPr>
              <a:t>）</a:t>
            </a:r>
            <a:r>
              <a:rPr lang="zh-CN" altLang="en-US" sz="2800" dirty="0">
                <a:solidFill>
                  <a:schemeClr val="tx1"/>
                </a:solidFill>
              </a:rPr>
              <a:t>响应的区域，传统验证方法使用</a:t>
            </a:r>
            <a:r>
              <a:rPr lang="zh-CN" altLang="en-US" sz="2800" dirty="0">
                <a:solidFill>
                  <a:srgbClr val="0070C0"/>
                </a:solidFill>
              </a:rPr>
              <a:t>手工设计</a:t>
            </a:r>
            <a:r>
              <a:rPr lang="zh-CN" altLang="en-US" sz="2800" dirty="0">
                <a:solidFill>
                  <a:schemeClr val="tx1"/>
                </a:solidFill>
              </a:rPr>
              <a:t>的刺激对某一区域进行验证。这样的方法无法反映</a:t>
            </a:r>
            <a:r>
              <a:rPr lang="zh-CN" altLang="en-US" sz="2800" dirty="0">
                <a:solidFill>
                  <a:srgbClr val="0070C0"/>
                </a:solidFill>
              </a:rPr>
              <a:t>复杂的自然视觉环境</a:t>
            </a:r>
            <a:r>
              <a:rPr lang="zh-CN" altLang="en-US" sz="2800" dirty="0">
                <a:solidFill>
                  <a:schemeClr val="tx1"/>
                </a:solidFill>
              </a:rPr>
              <a:t>，限制了对脑区的理解。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    </a:t>
            </a:r>
            <a:r>
              <a:rPr lang="en-US" altLang="zh-CN" sz="2800" dirty="0">
                <a:solidFill>
                  <a:schemeClr val="tx1"/>
                </a:solidFill>
              </a:rPr>
              <a:t>	</a:t>
            </a:r>
            <a:r>
              <a:rPr lang="zh-CN" altLang="en-US" sz="2800" dirty="0">
                <a:solidFill>
                  <a:schemeClr val="tx1"/>
                </a:solidFill>
              </a:rPr>
              <a:t>本文提出一种数据驱动的框架</a:t>
            </a:r>
            <a:r>
              <a:rPr lang="en-US" altLang="zh-CN" sz="2800" dirty="0" err="1">
                <a:solidFill>
                  <a:schemeClr val="tx1"/>
                </a:solidFill>
              </a:rPr>
              <a:t>BrainSCUBA</a:t>
            </a:r>
            <a:r>
              <a:rPr lang="en-US" altLang="zh-CN" sz="2800" dirty="0">
                <a:solidFill>
                  <a:schemeClr val="tx1"/>
                </a:solidFill>
              </a:rPr>
              <a:t>(Semantic Captioning Using Brain Alignments)</a:t>
            </a:r>
            <a:r>
              <a:rPr lang="zh-CN" altLang="en-US" sz="2800" dirty="0">
                <a:solidFill>
                  <a:schemeClr val="tx1"/>
                </a:solidFill>
              </a:rPr>
              <a:t>，生成在视觉刺激下</a:t>
            </a:r>
            <a:r>
              <a:rPr lang="zh-CN" altLang="en-US" sz="2800" dirty="0">
                <a:solidFill>
                  <a:srgbClr val="0070C0"/>
                </a:solidFill>
              </a:rPr>
              <a:t>每个体素</a:t>
            </a:r>
            <a:r>
              <a:rPr lang="en-US" altLang="zh-CN" sz="2800" dirty="0">
                <a:solidFill>
                  <a:srgbClr val="0070C0"/>
                </a:solidFill>
              </a:rPr>
              <a:t>(voxel)</a:t>
            </a:r>
            <a:r>
              <a:rPr lang="zh-CN" altLang="en-US" sz="2800" dirty="0">
                <a:solidFill>
                  <a:schemeClr val="tx1"/>
                </a:solidFill>
              </a:rPr>
              <a:t>的</a:t>
            </a:r>
            <a:r>
              <a:rPr lang="en-US" altLang="zh-CN" sz="2800" dirty="0">
                <a:solidFill>
                  <a:schemeClr val="tx1"/>
                </a:solidFill>
              </a:rPr>
              <a:t>Language Caption</a:t>
            </a:r>
            <a:r>
              <a:rPr lang="zh-CN" altLang="en-US" sz="2800" dirty="0">
                <a:solidFill>
                  <a:schemeClr val="tx1"/>
                </a:solidFill>
              </a:rPr>
              <a:t>，并从</a:t>
            </a:r>
            <a:r>
              <a:rPr lang="en-US" altLang="zh-CN" sz="2800" dirty="0">
                <a:solidFill>
                  <a:schemeClr val="tx1"/>
                </a:solidFill>
              </a:rPr>
              <a:t>Caption</a:t>
            </a:r>
            <a:r>
              <a:rPr lang="zh-CN" altLang="en-US" sz="2800" dirty="0">
                <a:solidFill>
                  <a:schemeClr val="tx1"/>
                </a:solidFill>
              </a:rPr>
              <a:t>分析脑区对特定视觉刺激的响应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4456590" y="5317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" name="椭圆 2"/>
          <p:cNvSpPr/>
          <p:nvPr/>
        </p:nvSpPr>
        <p:spPr>
          <a:xfrm>
            <a:off x="1713390" y="5120642"/>
            <a:ext cx="8531441" cy="856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简言之，就是探究不同</a:t>
            </a:r>
            <a:r>
              <a:rPr lang="zh-CN" altLang="en-US" sz="2000" b="1" dirty="0">
                <a:solidFill>
                  <a:srgbClr val="FF0000"/>
                </a:solidFill>
              </a:rPr>
              <a:t>脑区</a:t>
            </a:r>
            <a:r>
              <a:rPr lang="zh-CN" altLang="en-US" sz="2000" b="1" dirty="0"/>
              <a:t>对</a:t>
            </a:r>
            <a:r>
              <a:rPr lang="zh-CN" altLang="en-US" sz="2000" b="1" dirty="0">
                <a:solidFill>
                  <a:srgbClr val="FF0000"/>
                </a:solidFill>
              </a:rPr>
              <a:t>哪种视觉刺激</a:t>
            </a:r>
            <a:r>
              <a:rPr lang="zh-CN" altLang="en-US" sz="2000" b="1" dirty="0"/>
              <a:t>更活跃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MINDGPT: Interpreting What You See With Non-invasive Brain Recordings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9308" y="2584593"/>
            <a:ext cx="10058400" cy="18536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70811" y="5433135"/>
            <a:ext cx="403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arXiv:2309.15729v1 [cs.CV] 27 Sep 2023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552796"/>
            <a:ext cx="4070555" cy="556015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BrainSCUBA</a:t>
            </a:r>
            <a:r>
              <a:rPr lang="en-US" altLang="zh-CN" dirty="0"/>
              <a:t> framework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00600" y="804216"/>
            <a:ext cx="6492875" cy="5113043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457200" y="1386348"/>
            <a:ext cx="3200400" cy="491885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zh-CN" altLang="en-US" sz="2000" dirty="0"/>
              <a:t>构建编码器将</a:t>
            </a:r>
            <a:r>
              <a:rPr lang="en-US" altLang="zh-CN" sz="2000" dirty="0"/>
              <a:t>CLIP</a:t>
            </a:r>
            <a:r>
              <a:rPr lang="zh-CN" altLang="en-US" sz="2000" dirty="0"/>
              <a:t>特征映射到</a:t>
            </a:r>
            <a:r>
              <a:rPr lang="zh-CN" altLang="en-US" sz="2000" dirty="0">
                <a:solidFill>
                  <a:srgbClr val="FF0000"/>
                </a:solidFill>
              </a:rPr>
              <a:t>体素级别</a:t>
            </a:r>
            <a:r>
              <a:rPr lang="en-US" altLang="zh-CN" sz="2000" dirty="0">
                <a:solidFill>
                  <a:srgbClr val="FF0000"/>
                </a:solidFill>
              </a:rPr>
              <a:t>(voxel level)</a:t>
            </a:r>
            <a:r>
              <a:rPr lang="zh-CN" altLang="en-US" sz="2000" dirty="0"/>
              <a:t>的大脑激活。</a:t>
            </a:r>
            <a:endParaRPr lang="en-US" altLang="zh-CN" sz="2000" dirty="0"/>
          </a:p>
          <a:p>
            <a:pPr marL="457200" indent="-457200">
              <a:buAutoNum type="arabicPeriod"/>
            </a:pPr>
            <a:r>
              <a:rPr lang="zh-CN" altLang="en-US" sz="2000" dirty="0"/>
              <a:t>为每个体素提取</a:t>
            </a:r>
            <a:r>
              <a:rPr lang="zh-CN" altLang="en-US" sz="2000" dirty="0">
                <a:solidFill>
                  <a:srgbClr val="FF0000"/>
                </a:solidFill>
              </a:rPr>
              <a:t>最优嵌入</a:t>
            </a:r>
            <a:r>
              <a:rPr lang="zh-CN" altLang="en-US" sz="2000" dirty="0"/>
              <a:t>，使用</a:t>
            </a:r>
            <a:r>
              <a:rPr lang="zh-CN" altLang="en-US" sz="2000" dirty="0">
                <a:solidFill>
                  <a:srgbClr val="FF0000"/>
                </a:solidFill>
              </a:rPr>
              <a:t>免训练方式</a:t>
            </a:r>
            <a:r>
              <a:rPr lang="zh-CN" altLang="en-US" sz="2000" dirty="0"/>
              <a:t>缩小</a:t>
            </a:r>
            <a:r>
              <a:rPr lang="en-US" altLang="zh-CN" sz="2000" dirty="0"/>
              <a:t>Encoder Weight Space </a:t>
            </a:r>
            <a:r>
              <a:rPr lang="zh-CN" altLang="en-US" sz="2000" dirty="0"/>
              <a:t>和</a:t>
            </a:r>
            <a:r>
              <a:rPr lang="en-US" altLang="zh-CN" sz="2000" dirty="0"/>
              <a:t>image </a:t>
            </a:r>
            <a:r>
              <a:rPr lang="zh-CN" altLang="en-US" sz="2000" dirty="0"/>
              <a:t>模态之间的</a:t>
            </a:r>
            <a:r>
              <a:rPr lang="en-US" altLang="zh-CN" sz="2000" dirty="0"/>
              <a:t>gap.</a:t>
            </a:r>
            <a:endParaRPr lang="en-US" altLang="zh-CN" sz="2000" dirty="0"/>
          </a:p>
          <a:p>
            <a:pPr marL="457200" indent="-457200">
              <a:buAutoNum type="arabicPeriod"/>
            </a:pPr>
            <a:r>
              <a:rPr lang="zh-CN" altLang="en-US" sz="2000" dirty="0"/>
              <a:t>每个</a:t>
            </a:r>
            <a:r>
              <a:rPr lang="en-US" altLang="zh-CN" sz="2000" dirty="0"/>
              <a:t>voxel</a:t>
            </a:r>
            <a:r>
              <a:rPr lang="zh-CN" altLang="en-US" sz="2000" dirty="0"/>
              <a:t>都能够生成对应的</a:t>
            </a:r>
            <a:r>
              <a:rPr lang="en-US" altLang="zh-CN" sz="2000" dirty="0"/>
              <a:t>Caption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806737"/>
          </a:xfrm>
        </p:spPr>
        <p:txBody>
          <a:bodyPr>
            <a:normAutofit/>
          </a:bodyPr>
          <a:lstStyle/>
          <a:p>
            <a:r>
              <a:rPr lang="en-US" altLang="zh-CN" sz="4400" b="1" dirty="0"/>
              <a:t>Next</a:t>
            </a:r>
            <a:endParaRPr lang="zh-CN" altLang="en-US" sz="4400" b="1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we show that our method captures the </a:t>
            </a:r>
            <a:r>
              <a:rPr lang="en-US" altLang="zh-CN" dirty="0">
                <a:solidFill>
                  <a:srgbClr val="00B0F0"/>
                </a:solidFill>
              </a:rPr>
              <a:t>categorical selectivity of multiple regions</a:t>
            </a:r>
            <a:r>
              <a:rPr lang="en-US" altLang="zh-CN" dirty="0"/>
              <a:t> in visual cortex.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捕获区域的类别选择（对应的刺激类别）。</a:t>
            </a:r>
            <a:br>
              <a:rPr lang="en-US" altLang="zh-CN" dirty="0"/>
            </a:b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We further show that </a:t>
            </a:r>
            <a:r>
              <a:rPr lang="en-US" altLang="zh-CN" dirty="0" err="1"/>
              <a:t>BrainSCUBA</a:t>
            </a:r>
            <a:r>
              <a:rPr lang="en-US" altLang="zh-CN" dirty="0"/>
              <a:t> combined with a text-to-image model can </a:t>
            </a:r>
            <a:r>
              <a:rPr lang="en-US" altLang="zh-CN" dirty="0">
                <a:solidFill>
                  <a:srgbClr val="00B0F0"/>
                </a:solidFill>
              </a:rPr>
              <a:t>generate images</a:t>
            </a:r>
            <a:r>
              <a:rPr lang="en-US" altLang="zh-CN" dirty="0"/>
              <a:t> semantically aligned with targeted brain regions and yield high predicted activations when evaluated with a different encoder backbone.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进一步生成与该区域对齐的图像。</a:t>
            </a:r>
            <a:br>
              <a:rPr lang="en-US" altLang="zh-CN" dirty="0"/>
            </a:b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Finally, we use </a:t>
            </a:r>
            <a:r>
              <a:rPr lang="en-US" altLang="zh-CN" dirty="0" err="1"/>
              <a:t>BrainSCUBA</a:t>
            </a:r>
            <a:r>
              <a:rPr lang="en-US" altLang="zh-CN" dirty="0"/>
              <a:t> to perform data-driven exploration for the coding of the category “</a:t>
            </a:r>
            <a:r>
              <a:rPr lang="en-US" altLang="zh-CN" dirty="0">
                <a:solidFill>
                  <a:srgbClr val="00B0F0"/>
                </a:solidFill>
              </a:rPr>
              <a:t>person</a:t>
            </a:r>
            <a:r>
              <a:rPr lang="en-US" altLang="zh-CN" dirty="0"/>
              <a:t>”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对“人”这一类别进一步探索。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71176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IMAGE-TO-BRAIN ENCODER CONSTRUCTION</a:t>
            </a:r>
            <a:endParaRPr lang="zh-CN" altLang="en-US" sz="4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0906" y="2194181"/>
            <a:ext cx="8773749" cy="213389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91449" y="4572000"/>
            <a:ext cx="8797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			W*H*3				  1*M			 M*N		    	1*N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737" y="5342926"/>
            <a:ext cx="3267531" cy="6287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13359" y="5486399"/>
            <a:ext cx="236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LOSS:MSE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achieve high accuracy(R2) in the higher visual cortex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00600" y="1129999"/>
            <a:ext cx="6492875" cy="4461478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DERIVING THE OPTIMAL EMBEDDING AND CLOSING THE GAP</a:t>
            </a:r>
            <a:endParaRPr lang="zh-CN" altLang="en-US" sz="44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40040" y="1874409"/>
            <a:ext cx="8697539" cy="217200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50432" y="4163851"/>
            <a:ext cx="6093857" cy="1913580"/>
            <a:chOff x="1440040" y="4334420"/>
            <a:chExt cx="6093857" cy="191358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040" y="4571366"/>
              <a:ext cx="4229690" cy="80021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5204" y="5371578"/>
              <a:ext cx="5858693" cy="87642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2988" y="4334420"/>
              <a:ext cx="1771897" cy="304843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6243222" y="545455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a set with K natural images M = {M1, M2, M3, · · · , MK }.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39446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UMAP</a:t>
            </a:r>
            <a:r>
              <a:rPr lang="zh-CN" altLang="en-US" sz="3200" dirty="0"/>
              <a:t>可视化</a:t>
            </a:r>
            <a:r>
              <a:rPr lang="en-US" altLang="zh-CN" sz="3200" dirty="0"/>
              <a:t>project</a:t>
            </a:r>
            <a:r>
              <a:rPr lang="zh-CN" altLang="en-US" sz="3200" dirty="0"/>
              <a:t>前后与</a:t>
            </a:r>
            <a:r>
              <a:rPr lang="en-US" altLang="zh-CN" sz="3200" dirty="0"/>
              <a:t>image</a:t>
            </a:r>
            <a:r>
              <a:rPr lang="zh-CN" altLang="en-US" sz="3200" dirty="0"/>
              <a:t>之间的</a:t>
            </a:r>
            <a:r>
              <a:rPr lang="en-US" altLang="zh-CN" sz="3200" dirty="0"/>
              <a:t>gap</a:t>
            </a:r>
            <a:endParaRPr lang="zh-CN" altLang="en-US" sz="3200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00600" y="1401681"/>
            <a:ext cx="6492875" cy="3918113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经过前页</a:t>
            </a:r>
            <a:r>
              <a:rPr lang="en-US" altLang="zh-CN" sz="2000" dirty="0"/>
              <a:t>projection</a:t>
            </a:r>
            <a:r>
              <a:rPr lang="zh-CN" altLang="en-US" sz="2000" dirty="0"/>
              <a:t>后，</a:t>
            </a:r>
            <a:r>
              <a:rPr lang="en-US" altLang="zh-CN" sz="2000" dirty="0" err="1"/>
              <a:t>Wproj</a:t>
            </a:r>
            <a:r>
              <a:rPr lang="zh-CN" altLang="en-US" sz="2000" dirty="0"/>
              <a:t>就到了</a:t>
            </a:r>
            <a:r>
              <a:rPr lang="en-US" altLang="zh-CN" sz="2000" dirty="0"/>
              <a:t>CLIP embedding space  </a:t>
            </a:r>
            <a:br>
              <a:rPr lang="en-US" altLang="zh-CN" sz="2000" dirty="0"/>
            </a:br>
            <a:r>
              <a:rPr lang="zh-CN" altLang="en-US" sz="2000" dirty="0"/>
              <a:t>。。。。</a:t>
            </a:r>
            <a:br>
              <a:rPr lang="en-US" altLang="zh-CN" sz="2000" dirty="0"/>
            </a:br>
            <a:br>
              <a:rPr lang="en-US" altLang="zh-CN" sz="2000" dirty="0"/>
            </a:br>
            <a:r>
              <a:rPr lang="zh-CN" altLang="en-US" sz="2000" dirty="0"/>
              <a:t>再利用</a:t>
            </a:r>
            <a:r>
              <a:rPr lang="en-US" altLang="zh-CN" sz="2000" dirty="0" err="1"/>
              <a:t>CLIPCap</a:t>
            </a:r>
            <a:r>
              <a:rPr lang="zh-CN" altLang="en-US" sz="2000" dirty="0"/>
              <a:t>和</a:t>
            </a:r>
            <a:r>
              <a:rPr lang="en-US" altLang="zh-CN" sz="2000" dirty="0"/>
              <a:t>GPT-2</a:t>
            </a:r>
            <a:r>
              <a:rPr lang="zh-CN" altLang="en-US" sz="2000" dirty="0"/>
              <a:t>生成每个</a:t>
            </a:r>
            <a:r>
              <a:rPr lang="en-US" altLang="zh-CN" sz="2000" dirty="0"/>
              <a:t>voxel</a:t>
            </a:r>
            <a:r>
              <a:rPr lang="zh-CN" altLang="en-US" sz="2000" dirty="0"/>
              <a:t>的</a:t>
            </a:r>
            <a:r>
              <a:rPr lang="en-US" altLang="zh-CN" sz="2000" dirty="0"/>
              <a:t>caption</a:t>
            </a:r>
            <a:r>
              <a:rPr lang="zh-CN" altLang="en-US" sz="2000" dirty="0"/>
              <a:t>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40208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RESULTS</a:t>
            </a:r>
            <a:r>
              <a:rPr lang="zh-CN" altLang="en-US" sz="3200" dirty="0"/>
              <a:t>：</a:t>
            </a:r>
            <a:r>
              <a:rPr lang="en-US" altLang="zh-CN" sz="3200" dirty="0"/>
              <a:t>VOXEL-WISE TEXT GENERATIONS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93920" y="238434"/>
            <a:ext cx="6492875" cy="3333768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>
          <a:xfrm>
            <a:off x="457200" y="2667000"/>
            <a:ext cx="3200400" cy="3638204"/>
          </a:xfrm>
        </p:spPr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Caption</a:t>
            </a:r>
            <a:r>
              <a:rPr lang="zh-CN" altLang="en-US" dirty="0"/>
              <a:t>中提取名词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”A photo of a/an [NOUN]”</a:t>
            </a:r>
            <a:r>
              <a:rPr lang="zh-CN" altLang="en-US" dirty="0"/>
              <a:t>提取名词的</a:t>
            </a:r>
            <a:r>
              <a:rPr lang="en-US" altLang="zh-CN" dirty="0"/>
              <a:t>CLIP Embedding</a:t>
            </a:r>
            <a:endParaRPr lang="en-US" altLang="zh-CN" dirty="0"/>
          </a:p>
          <a:p>
            <a:r>
              <a:rPr lang="zh-CN" altLang="en-US" dirty="0"/>
              <a:t>将 </a:t>
            </a:r>
            <a:r>
              <a:rPr lang="en-US" altLang="zh-CN" dirty="0"/>
              <a:t>noun embedding</a:t>
            </a:r>
            <a:r>
              <a:rPr lang="zh-CN" altLang="en-US" dirty="0"/>
              <a:t>和</a:t>
            </a:r>
            <a:r>
              <a:rPr lang="en-US" altLang="zh-CN" dirty="0"/>
              <a:t>voxel weight </a:t>
            </a:r>
            <a:br>
              <a:rPr lang="en-US" altLang="zh-CN" dirty="0"/>
            </a:br>
            <a:r>
              <a:rPr lang="zh-CN" altLang="en-US" dirty="0"/>
              <a:t>映射到</a:t>
            </a:r>
            <a:r>
              <a:rPr lang="en-US" altLang="zh-CN" dirty="0"/>
              <a:t>image embedding space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UMAP</a:t>
            </a:r>
            <a:r>
              <a:rPr lang="zh-CN" altLang="en-US" dirty="0"/>
              <a:t>可视化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549140" y="3757244"/>
            <a:ext cx="67437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We observe that the nouns generated by BrainSCUBA are conceptually </a:t>
            </a:r>
            <a:r>
              <a:rPr lang="zh-CN" altLang="en-US" dirty="0">
                <a:solidFill>
                  <a:srgbClr val="FF0000"/>
                </a:solidFill>
              </a:rPr>
              <a:t>aligned to</a:t>
            </a:r>
            <a:r>
              <a:rPr lang="zh-CN" altLang="en-US" dirty="0"/>
              <a:t> pre-identified functional regions. Namely, voxels in extrastriate body area (EBA) are selective to nouns that indicate </a:t>
            </a:r>
            <a:r>
              <a:rPr lang="zh-CN" altLang="en-US" dirty="0">
                <a:solidFill>
                  <a:srgbClr val="FF0000"/>
                </a:solidFill>
              </a:rPr>
              <a:t>bodies and activities </a:t>
            </a:r>
            <a:r>
              <a:rPr lang="zh-CN" altLang="en-US" dirty="0"/>
              <a:t>(</a:t>
            </a:r>
            <a:r>
              <a:rPr lang="zh-CN" altLang="en-US" dirty="0">
                <a:solidFill>
                  <a:srgbClr val="92D050"/>
                </a:solidFill>
              </a:rPr>
              <a:t>green</a:t>
            </a:r>
            <a:r>
              <a:rPr lang="zh-CN" altLang="en-US" dirty="0"/>
              <a:t>), fusiform face area (FFA-1/FFA-2) exhibits </a:t>
            </a:r>
            <a:r>
              <a:rPr lang="zh-CN" altLang="en-US" dirty="0">
                <a:solidFill>
                  <a:srgbClr val="FF0000"/>
                </a:solidFill>
              </a:rPr>
              <a:t>person/body</a:t>
            </a:r>
            <a:r>
              <a:rPr lang="zh-CN" altLang="en-US" dirty="0"/>
              <a:t> noun selectivity (</a:t>
            </a:r>
            <a:r>
              <a:rPr lang="zh-CN" altLang="en-US" dirty="0">
                <a:solidFill>
                  <a:srgbClr val="00B0F0"/>
                </a:solidFill>
              </a:rPr>
              <a:t>blue</a:t>
            </a:r>
            <a:r>
              <a:rPr lang="zh-CN" altLang="en-US" dirty="0"/>
              <a:t>-</a:t>
            </a:r>
            <a:r>
              <a:rPr lang="zh-CN" altLang="en-US" dirty="0">
                <a:solidFill>
                  <a:srgbClr val="92D050"/>
                </a:solidFill>
              </a:rPr>
              <a:t>green</a:t>
            </a:r>
            <a:r>
              <a:rPr lang="zh-CN" altLang="en-US" dirty="0"/>
              <a:t>), place regions – retrosplenial cortex (RSC), occipital place area (OPA), and parahippocampal place area (PPA) – show selectivity for </a:t>
            </a:r>
            <a:r>
              <a:rPr lang="zh-CN" altLang="en-US" dirty="0">
                <a:solidFill>
                  <a:srgbClr val="FF0000"/>
                </a:solidFill>
              </a:rPr>
              <a:t>scene elements </a:t>
            </a:r>
            <a:r>
              <a:rPr lang="zh-CN" altLang="en-US" dirty="0"/>
              <a:t>(</a:t>
            </a:r>
            <a:r>
              <a:rPr lang="zh-CN" altLang="en-US" dirty="0">
                <a:solidFill>
                  <a:srgbClr val="FF00FF"/>
                </a:solidFill>
              </a:rPr>
              <a:t>magenta</a:t>
            </a:r>
            <a:r>
              <a:rPr lang="zh-CN" altLang="en-US" dirty="0"/>
              <a:t>), and the</a:t>
            </a:r>
            <a:r>
              <a:rPr lang="zh-CN" altLang="en-US" dirty="0">
                <a:solidFill>
                  <a:srgbClr val="FF0000"/>
                </a:solidFill>
              </a:rPr>
              <a:t> food </a:t>
            </a:r>
            <a:r>
              <a:rPr lang="zh-CN" altLang="en-US" dirty="0"/>
              <a:t>regions (</a:t>
            </a:r>
            <a:r>
              <a:rPr lang="zh-CN" altLang="en-US" dirty="0">
                <a:solidFill>
                  <a:srgbClr val="FFC000"/>
                </a:solidFill>
              </a:rPr>
              <a:t>yellow</a:t>
            </a:r>
            <a:r>
              <a:rPr lang="zh-CN" altLang="en-US" dirty="0"/>
              <a:t>; Jain et al. (2023)) surrounding FFA exhibit selectivity for food-related nouns.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35132" y="4787415"/>
            <a:ext cx="6298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-88776" y="2042521"/>
            <a:ext cx="12192000" cy="3514900"/>
            <a:chOff x="-88776" y="2042521"/>
            <a:chExt cx="12192000" cy="35149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8776" y="2042521"/>
              <a:ext cx="12192000" cy="2443581"/>
            </a:xfrm>
            <a:prstGeom prst="rect">
              <a:avLst/>
            </a:prstGeom>
          </p:spPr>
        </p:pic>
        <p:sp>
          <p:nvSpPr>
            <p:cNvPr id="6" name="矩形: 圆角 5"/>
            <p:cNvSpPr/>
            <p:nvPr/>
          </p:nvSpPr>
          <p:spPr>
            <a:xfrm>
              <a:off x="3484485" y="4486102"/>
              <a:ext cx="5246703" cy="10713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Top</a:t>
              </a:r>
              <a:r>
                <a:rPr lang="en-US" altLang="zh-CN" b="1" dirty="0">
                  <a:solidFill>
                    <a:schemeClr val="bg1"/>
                  </a:solidFill>
                </a:rPr>
                <a:t>-10</a:t>
              </a:r>
              <a:r>
                <a:rPr lang="zh-CN" altLang="en-US" b="1" dirty="0">
                  <a:solidFill>
                    <a:schemeClr val="bg1"/>
                  </a:solidFill>
                </a:rPr>
                <a:t> BrainSCUBA nouns via voxel-wise captioning in broad category selective regions.</a:t>
              </a:r>
              <a:endParaRPr lang="zh-CN" altLang="en-US" b="1" dirty="0">
                <a:solidFill>
                  <a:schemeClr val="bg1"/>
                </a:solidFill>
              </a:endParaRPr>
            </a:p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417321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TEXT-GUIDED BRAIN IMAGE SYNTHESIS</a:t>
            </a:r>
            <a:endParaRPr lang="zh-CN" altLang="en-US" sz="3200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687631" y="184905"/>
            <a:ext cx="6800074" cy="4298319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457200" y="2734322"/>
            <a:ext cx="3200400" cy="3570882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zh-CN" dirty="0"/>
              <a:t>Caption</a:t>
            </a:r>
            <a:r>
              <a:rPr lang="zh-CN" altLang="en-US" dirty="0"/>
              <a:t> 可视化</a:t>
            </a:r>
            <a:r>
              <a:rPr lang="en-US" altLang="zh-CN" dirty="0"/>
              <a:t>(text2image)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每个脑区中采样</a:t>
            </a:r>
            <a:r>
              <a:rPr lang="en-US" altLang="zh-CN" dirty="0"/>
              <a:t>1000</a:t>
            </a:r>
            <a:r>
              <a:rPr lang="zh-CN" altLang="en-US" dirty="0"/>
              <a:t>个</a:t>
            </a:r>
            <a:r>
              <a:rPr lang="en-US" altLang="zh-CN" dirty="0"/>
              <a:t>image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取</a:t>
            </a:r>
            <a:r>
              <a:rPr lang="en-US" altLang="zh-CN" dirty="0"/>
              <a:t>top5/10</a:t>
            </a:r>
            <a:r>
              <a:rPr lang="zh-CN" altLang="en-US" dirty="0"/>
              <a:t>个</a:t>
            </a:r>
            <a:r>
              <a:rPr lang="en-US" altLang="zh-CN" dirty="0"/>
              <a:t>image</a:t>
            </a:r>
            <a:r>
              <a:rPr lang="zh-CN" altLang="en-US" dirty="0"/>
              <a:t>进行输出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排序按照预测的</a:t>
            </a:r>
            <a:r>
              <a:rPr lang="en-US" altLang="zh-CN" dirty="0" err="1"/>
              <a:t>fmri</a:t>
            </a:r>
            <a:r>
              <a:rPr lang="zh-CN" altLang="en-US" dirty="0"/>
              <a:t>脑区激活情况（第一步的模型</a:t>
            </a:r>
            <a:r>
              <a:rPr lang="en-US" altLang="zh-CN" dirty="0"/>
              <a:t>image2brain</a:t>
            </a:r>
            <a:r>
              <a:rPr lang="zh-CN" altLang="en-US" dirty="0"/>
              <a:t>）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每个区域的</a:t>
            </a:r>
            <a:r>
              <a:rPr lang="en-US" altLang="zh-CN" dirty="0"/>
              <a:t>TOP100</a:t>
            </a:r>
            <a:r>
              <a:rPr lang="zh-CN" altLang="en-US" dirty="0"/>
              <a:t>用来评测准确率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631" y="4483224"/>
            <a:ext cx="6599057" cy="206167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4295" y="5344357"/>
            <a:ext cx="2953305" cy="1200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0" y="366878"/>
            <a:ext cx="12192000" cy="6178023"/>
            <a:chOff x="0" y="366878"/>
            <a:chExt cx="12192000" cy="617802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6878"/>
              <a:ext cx="12192000" cy="3934374"/>
            </a:xfrm>
            <a:prstGeom prst="rect">
              <a:avLst/>
            </a:prstGeom>
          </p:spPr>
        </p:pic>
        <p:sp>
          <p:nvSpPr>
            <p:cNvPr id="5" name="矩形: 圆角 4"/>
            <p:cNvSpPr/>
            <p:nvPr/>
          </p:nvSpPr>
          <p:spPr>
            <a:xfrm>
              <a:off x="503278" y="5273336"/>
              <a:ext cx="3200400" cy="12715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最能让这个区域激活的图片应该属于哪个类别？</a:t>
              </a:r>
              <a:br>
                <a:rPr lang="en-US" altLang="zh-CN" dirty="0"/>
              </a:br>
              <a:r>
                <a:rPr lang="zh-CN" altLang="en-US" dirty="0"/>
                <a:t>（用</a:t>
              </a:r>
              <a:r>
                <a:rPr lang="en-US" altLang="zh-CN" dirty="0"/>
                <a:t>CLIP</a:t>
              </a:r>
              <a:r>
                <a:rPr lang="zh-CN" altLang="en-US" dirty="0"/>
                <a:t>分类器）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INVESTIGATING THE BRAIN’S SOCIAL NETWORK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“社会性”影响着视觉感知，故探究“人”在体素级编码的情况。</a:t>
            </a:r>
            <a:br>
              <a:rPr lang="en-US" altLang="zh-CN" dirty="0"/>
            </a:br>
            <a:r>
              <a:rPr lang="en-US" altLang="zh-CN" dirty="0"/>
              <a:t>We use a rule based </a:t>
            </a:r>
            <a:r>
              <a:rPr lang="en-US" altLang="zh-CN" dirty="0">
                <a:solidFill>
                  <a:srgbClr val="0070C0"/>
                </a:solidFill>
              </a:rPr>
              <a:t>filter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0070C0"/>
                </a:solidFill>
              </a:rPr>
              <a:t>count the number </a:t>
            </a:r>
            <a:r>
              <a:rPr lang="en-US" altLang="zh-CN" dirty="0"/>
              <a:t>of captions that contain one of 140 nouns that describe people (person, man, woman, child, boy, girl, family, occupations, and plurals).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870018" y="2793625"/>
            <a:ext cx="7471442" cy="3183843"/>
            <a:chOff x="1097280" y="2712838"/>
            <a:chExt cx="7471442" cy="318384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97280" y="2712838"/>
              <a:ext cx="7471442" cy="2907681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209582" y="5527349"/>
              <a:ext cx="32558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Presence of people in captions</a:t>
              </a:r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488818" y="4166678"/>
            <a:ext cx="34250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另外的高密度区域</a:t>
            </a:r>
            <a:br>
              <a:rPr lang="en-US" altLang="zh-CN" dirty="0">
                <a:solidFill>
                  <a:srgbClr val="FFC000"/>
                </a:solidFill>
              </a:rPr>
            </a:br>
            <a:r>
              <a:rPr lang="en-US" altLang="zh-CN" dirty="0">
                <a:solidFill>
                  <a:srgbClr val="F86908"/>
                </a:solidFill>
              </a:rPr>
              <a:t>orange oval-----TPJ</a:t>
            </a:r>
            <a:br>
              <a:rPr lang="en-US" altLang="zh-CN" dirty="0">
                <a:solidFill>
                  <a:srgbClr val="F86908"/>
                </a:solidFill>
              </a:rPr>
            </a:br>
            <a:r>
              <a:rPr lang="en-US" altLang="zh-CN" dirty="0">
                <a:solidFill>
                  <a:srgbClr val="00B050"/>
                </a:solidFill>
              </a:rPr>
              <a:t>green circle-----PCV</a:t>
            </a:r>
            <a:br>
              <a:rPr lang="en-US" altLang="zh-CN" dirty="0">
                <a:solidFill>
                  <a:srgbClr val="00B050"/>
                </a:solidFill>
              </a:rPr>
            </a:br>
            <a:r>
              <a:rPr lang="en-US" altLang="zh-CN" dirty="0" err="1"/>
              <a:t>PCV</a:t>
            </a:r>
            <a:r>
              <a:rPr lang="en-US" altLang="zh-CN" dirty="0"/>
              <a:t> — a region involved in </a:t>
            </a:r>
            <a:r>
              <a:rPr lang="en-US" altLang="zh-CN" dirty="0" err="1"/>
              <a:t>thirdperson</a:t>
            </a:r>
            <a:r>
              <a:rPr lang="en-US" altLang="zh-CN" dirty="0"/>
              <a:t> social interactions</a:t>
            </a:r>
            <a:br>
              <a:rPr lang="en-US" altLang="zh-CN" dirty="0"/>
            </a:br>
            <a:r>
              <a:rPr lang="en-US" altLang="zh-CN" dirty="0"/>
              <a:t>TPJ — a region involved in social self-other distinction.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568721" y="2894120"/>
            <a:ext cx="281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与预期相符：</a:t>
            </a:r>
            <a:r>
              <a:rPr lang="en-US" altLang="zh-CN" dirty="0"/>
              <a:t>FFA</a:t>
            </a:r>
            <a:r>
              <a:rPr lang="zh-CN" altLang="en-US" dirty="0"/>
              <a:t>和</a:t>
            </a:r>
            <a:r>
              <a:rPr lang="en-US" altLang="zh-CN" dirty="0"/>
              <a:t>EBA</a:t>
            </a:r>
            <a:r>
              <a:rPr lang="zh-CN" altLang="en-US" dirty="0"/>
              <a:t>包含“人”的密度大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24" y="2038420"/>
            <a:ext cx="10329032" cy="3004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divide within EBA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4287" y="1737360"/>
            <a:ext cx="7760188" cy="45109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504807" y="2111963"/>
            <a:ext cx="329361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While both clusters include general person words like “man” and “woman”,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cluster 1 </a:t>
            </a:r>
            <a:r>
              <a:rPr lang="zh-CN" altLang="en-US" sz="2000" dirty="0"/>
              <a:t>has more nouns that 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</a:rPr>
              <a:t>suggest groups of people</a:t>
            </a:r>
            <a:r>
              <a:rPr lang="zh-CN" altLang="en-US" sz="2000" dirty="0"/>
              <a:t> interacting together (group, game, people), and </a:t>
            </a:r>
            <a:r>
              <a:rPr lang="zh-CN" altLang="en-US" sz="2000" dirty="0">
                <a:solidFill>
                  <a:srgbClr val="FF00FF"/>
                </a:solidFill>
              </a:rPr>
              <a:t>cluster </a:t>
            </a:r>
            <a:r>
              <a:rPr lang="en-US" altLang="zh-CN" sz="2000" dirty="0">
                <a:solidFill>
                  <a:srgbClr val="FF00FF"/>
                </a:solidFill>
              </a:rPr>
              <a:t>2</a:t>
            </a:r>
            <a:r>
              <a:rPr lang="en-US" altLang="zh-CN" sz="2000" dirty="0"/>
              <a:t> has words that suggest close-ups of </a:t>
            </a:r>
            <a:r>
              <a:rPr lang="en-US" altLang="zh-CN" sz="2000" dirty="0">
                <a:solidFill>
                  <a:srgbClr val="FF00FF"/>
                </a:solidFill>
              </a:rPr>
              <a:t>individuals with objects </a:t>
            </a:r>
            <a:r>
              <a:rPr lang="en-US" altLang="zh-CN" sz="2000" dirty="0"/>
              <a:t>that may be hand-held.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1. </a:t>
            </a:r>
            <a:r>
              <a:rPr lang="en-US" altLang="zh-CN" sz="2400" dirty="0">
                <a:solidFill>
                  <a:srgbClr val="00B0F0"/>
                </a:solidFill>
              </a:rPr>
              <a:t>Decoding of seen visual contents </a:t>
            </a:r>
            <a:r>
              <a:rPr lang="en-US" altLang="zh-CN" sz="2400" dirty="0"/>
              <a:t>has important scientific and practical values.</a:t>
            </a:r>
            <a:br>
              <a:rPr lang="en-US" altLang="zh-CN" sz="2400" dirty="0"/>
            </a:br>
            <a:br>
              <a:rPr lang="en-US" altLang="zh-CN" sz="2400" dirty="0"/>
            </a:br>
            <a:r>
              <a:rPr lang="en-US" altLang="zh-CN" sz="2400" dirty="0"/>
              <a:t>2. Semantic information conveyed in language, is deeply </a:t>
            </a:r>
            <a:r>
              <a:rPr lang="en-US" altLang="zh-CN" sz="2400" dirty="0">
                <a:solidFill>
                  <a:srgbClr val="00B0F0"/>
                </a:solidFill>
              </a:rPr>
              <a:t>intertwined and entangled</a:t>
            </a:r>
            <a:r>
              <a:rPr lang="en-US" altLang="zh-CN" sz="2400" dirty="0"/>
              <a:t> with various types of sensory input, especially for </a:t>
            </a:r>
            <a:r>
              <a:rPr lang="en-US" altLang="zh-CN" sz="2400" dirty="0">
                <a:solidFill>
                  <a:srgbClr val="00B0F0"/>
                </a:solidFill>
              </a:rPr>
              <a:t>vision</a:t>
            </a:r>
            <a:r>
              <a:rPr lang="en-US" altLang="zh-CN" sz="2400" dirty="0"/>
              <a:t>.</a:t>
            </a:r>
            <a:br>
              <a:rPr lang="en-US" altLang="zh-CN" sz="2400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>
          <a:xfrm>
            <a:off x="6567805" y="1845735"/>
            <a:ext cx="4937760" cy="402336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We introduce a new “mind reading” technology, aiming to </a:t>
            </a:r>
            <a:r>
              <a:rPr lang="en-US" altLang="zh-CN" sz="2400" dirty="0">
                <a:solidFill>
                  <a:srgbClr val="00B0F0"/>
                </a:solidFill>
              </a:rPr>
              <a:t>verbally interpret what you see</a:t>
            </a:r>
            <a:r>
              <a:rPr lang="en-US" altLang="zh-CN" sz="2400" dirty="0"/>
              <a:t>.</a:t>
            </a:r>
            <a:br>
              <a:rPr lang="en-US" altLang="zh-CN" sz="2400" dirty="0"/>
            </a:br>
            <a:br>
              <a:rPr lang="en-US" altLang="zh-CN" sz="2400" dirty="0"/>
            </a:br>
            <a:r>
              <a:rPr lang="en-US" altLang="zh-CN" sz="2400" dirty="0"/>
              <a:t>This study focuses on </a:t>
            </a:r>
            <a:r>
              <a:rPr lang="en-US" altLang="zh-CN" sz="2400" dirty="0">
                <a:solidFill>
                  <a:srgbClr val="00B0F0"/>
                </a:solidFill>
              </a:rPr>
              <a:t>whether and to what extent</a:t>
            </a:r>
            <a:r>
              <a:rPr lang="en-US" altLang="zh-CN" sz="2400" dirty="0"/>
              <a:t> the static visual sensory experiences such as a single image provide semantic labels for our </a:t>
            </a:r>
            <a:r>
              <a:rPr lang="en-US" altLang="zh-CN" sz="2400" dirty="0" err="1"/>
              <a:t>amodal</a:t>
            </a:r>
            <a:r>
              <a:rPr lang="en-US" altLang="zh-CN" sz="2400" dirty="0"/>
              <a:t> language maps.</a:t>
            </a:r>
            <a:endParaRPr lang="en-US" altLang="zh-CN" sz="2400" dirty="0"/>
          </a:p>
          <a:p>
            <a:r>
              <a:rPr lang="en-US" altLang="zh-CN" sz="2400" dirty="0"/>
              <a:t>(</a:t>
            </a:r>
            <a:r>
              <a:rPr lang="zh-CN" altLang="en-US" sz="2400" dirty="0"/>
              <a:t>单个图片的视觉经验能提供多少语义信息？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Limitations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en-US" altLang="zh-CN" dirty="0"/>
              <a:t>our method reflects </a:t>
            </a:r>
            <a:r>
              <a:rPr lang="en-US" altLang="zh-CN" dirty="0">
                <a:solidFill>
                  <a:srgbClr val="FFC000"/>
                </a:solidFill>
              </a:rPr>
              <a:t>the biases of the captioning model</a:t>
            </a:r>
            <a:r>
              <a:rPr lang="en-US" altLang="zh-CN" dirty="0"/>
              <a:t>. It is further not clear if the most selective object in each region can be perfectly captured by language.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Conclusion</a:t>
            </a:r>
            <a:r>
              <a:rPr lang="zh-CN" altLang="en-US" dirty="0"/>
              <a:t>：</a:t>
            </a:r>
            <a:br>
              <a:rPr lang="en-US" altLang="zh-CN" dirty="0"/>
            </a:br>
            <a:r>
              <a:rPr lang="en-US" altLang="zh-CN" dirty="0"/>
              <a:t>1. generate </a:t>
            </a:r>
            <a:r>
              <a:rPr lang="en-US" altLang="zh-CN" dirty="0">
                <a:solidFill>
                  <a:srgbClr val="FFC000"/>
                </a:solidFill>
              </a:rPr>
              <a:t>voxel-wise captions</a:t>
            </a:r>
            <a:r>
              <a:rPr lang="en-US" altLang="zh-CN" dirty="0"/>
              <a:t> to describe each voxel’s semantic selectivity.</a:t>
            </a:r>
            <a:br>
              <a:rPr lang="en-US" altLang="zh-CN" dirty="0"/>
            </a:br>
            <a:r>
              <a:rPr lang="en-US" altLang="zh-CN" dirty="0"/>
              <a:t>2. explore how the output </a:t>
            </a:r>
            <a:r>
              <a:rPr lang="en-US" altLang="zh-CN" dirty="0">
                <a:solidFill>
                  <a:srgbClr val="FFC000"/>
                </a:solidFill>
              </a:rPr>
              <a:t>tiles the higher visual cortex</a:t>
            </a:r>
            <a:br>
              <a:rPr lang="en-US" altLang="zh-CN" dirty="0"/>
            </a:br>
            <a:r>
              <a:rPr lang="en-US" altLang="zh-CN" dirty="0"/>
              <a:t>3. facilitate exploration of the visual cortex.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MindGPT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We introduce a </a:t>
            </a:r>
            <a:r>
              <a:rPr lang="en-US" altLang="zh-CN" sz="2800" dirty="0">
                <a:solidFill>
                  <a:srgbClr val="00B0F0"/>
                </a:solidFill>
              </a:rPr>
              <a:t>non-invasive neural language decoder</a:t>
            </a:r>
            <a:r>
              <a:rPr lang="en-US" altLang="zh-CN" sz="2800" dirty="0">
                <a:solidFill>
                  <a:schemeClr val="tx1"/>
                </a:solidFill>
              </a:rPr>
              <a:t>, termed as </a:t>
            </a:r>
            <a:r>
              <a:rPr lang="en-US" altLang="zh-CN" sz="2800" dirty="0" err="1">
                <a:solidFill>
                  <a:schemeClr val="tx1"/>
                </a:solidFill>
              </a:rPr>
              <a:t>MindGPT</a:t>
            </a:r>
            <a:r>
              <a:rPr lang="en-US" altLang="zh-CN" sz="2800" dirty="0">
                <a:solidFill>
                  <a:schemeClr val="tx1"/>
                </a:solidFill>
              </a:rPr>
              <a:t>, which </a:t>
            </a:r>
            <a:r>
              <a:rPr lang="en-US" altLang="zh-CN" sz="2800" dirty="0">
                <a:solidFill>
                  <a:srgbClr val="00B0F0"/>
                </a:solidFill>
              </a:rPr>
              <a:t>translates</a:t>
            </a:r>
            <a:r>
              <a:rPr lang="en-US" altLang="zh-CN" sz="2800" dirty="0">
                <a:solidFill>
                  <a:schemeClr val="tx1"/>
                </a:solidFill>
              </a:rPr>
              <a:t> the blood-oxygen-level-dependent </a:t>
            </a:r>
            <a:r>
              <a:rPr lang="en-US" altLang="zh-CN" sz="2800" dirty="0">
                <a:solidFill>
                  <a:srgbClr val="00B0F0"/>
                </a:solidFill>
              </a:rPr>
              <a:t>(BOLD) patterns</a:t>
            </a:r>
            <a:r>
              <a:rPr lang="en-US" altLang="zh-CN" sz="2800" dirty="0">
                <a:solidFill>
                  <a:schemeClr val="tx1"/>
                </a:solidFill>
              </a:rPr>
              <a:t> elicited by static visual stimuli into</a:t>
            </a:r>
            <a:r>
              <a:rPr lang="en-US" altLang="zh-CN" sz="2800" dirty="0">
                <a:solidFill>
                  <a:srgbClr val="00B0F0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well-formed </a:t>
            </a:r>
            <a:r>
              <a:rPr lang="en-US" altLang="zh-CN" sz="2800" dirty="0">
                <a:solidFill>
                  <a:srgbClr val="00B0F0"/>
                </a:solidFill>
              </a:rPr>
              <a:t>word sequence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567805" y="1845735"/>
            <a:ext cx="4937760" cy="4023360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two key criteria</a:t>
            </a:r>
            <a:br>
              <a:rPr lang="en-US" altLang="zh-CN" sz="2800" dirty="0"/>
            </a:br>
            <a:br>
              <a:rPr lang="en-US" altLang="zh-CN" sz="2800" dirty="0"/>
            </a:br>
            <a:r>
              <a:rPr lang="en-US" altLang="zh-CN" sz="2800" dirty="0"/>
              <a:t>1. it must be capable </a:t>
            </a:r>
            <a:r>
              <a:rPr lang="en-US" altLang="zh-CN" sz="2800" dirty="0">
                <a:solidFill>
                  <a:srgbClr val="00B0F0"/>
                </a:solidFill>
              </a:rPr>
              <a:t>of capturing visual semantic representations (VSRs) from brain activities</a:t>
            </a:r>
            <a:endParaRPr lang="zh-CN" altLang="en-US" sz="2800" dirty="0">
              <a:solidFill>
                <a:srgbClr val="00B0F0"/>
              </a:solidFill>
            </a:endParaRPr>
          </a:p>
          <a:p>
            <a:r>
              <a:rPr lang="en-US" altLang="zh-CN" sz="2800" dirty="0"/>
              <a:t>2. should incorporate a mechanism to </a:t>
            </a:r>
            <a:r>
              <a:rPr lang="en-US" altLang="zh-CN" sz="2800" dirty="0">
                <a:solidFill>
                  <a:srgbClr val="00B0F0"/>
                </a:solidFill>
              </a:rPr>
              <a:t>transition from acquired VSRs into well-formed word sequences.</a:t>
            </a:r>
            <a:endParaRPr lang="zh-CN" altLang="en-US" sz="2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MindGPT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97281" y="1846263"/>
            <a:ext cx="4677000" cy="4260555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br>
              <a:rPr lang="en-US" altLang="zh-CN" sz="4000" dirty="0"/>
            </a:br>
            <a:br>
              <a:rPr lang="en-US" altLang="zh-CN" sz="4000" dirty="0"/>
            </a:br>
            <a:r>
              <a:rPr lang="en-US" altLang="zh-CN" sz="4000" dirty="0"/>
              <a:t>The overall pipeline of non-invasive language decoder </a:t>
            </a:r>
            <a:r>
              <a:rPr lang="en-US" altLang="zh-CN" sz="4000" dirty="0" err="1"/>
              <a:t>MindGPT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APPROACH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7715" y="1846263"/>
            <a:ext cx="9276896" cy="4022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15231" y="5868988"/>
            <a:ext cx="9428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Schematic diagram of </a:t>
            </a:r>
            <a:r>
              <a:rPr lang="en-US" altLang="zh-CN" dirty="0" err="1"/>
              <a:t>MindGPT</a:t>
            </a:r>
            <a:r>
              <a:rPr lang="en-US" altLang="zh-CN" dirty="0"/>
              <a:t> framework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CLIP-GUIDED NEURAL EMBEDDING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603885" y="1846263"/>
            <a:ext cx="3853748" cy="4022725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217920" y="1690700"/>
            <a:ext cx="4937760" cy="4333839"/>
          </a:xfrm>
        </p:spPr>
        <p:txBody>
          <a:bodyPr>
            <a:noAutofit/>
          </a:bodyPr>
          <a:lstStyle/>
          <a:p>
            <a:r>
              <a:rPr lang="en-US" altLang="zh-CN" sz="2100" dirty="0"/>
              <a:t>1. Split the fMRI into a sequence of voxel vectors z ∈ R</a:t>
            </a:r>
            <a:r>
              <a:rPr lang="en-US" altLang="zh-CN" sz="2100" baseline="30000" dirty="0"/>
              <a:t>7×H </a:t>
            </a:r>
            <a:r>
              <a:rPr lang="zh-CN" altLang="en-US" sz="2100" dirty="0"/>
              <a:t>，</a:t>
            </a:r>
            <a:r>
              <a:rPr lang="en-US" altLang="zh-CN" sz="2100" dirty="0">
                <a:solidFill>
                  <a:srgbClr val="00B0F0"/>
                </a:solidFill>
              </a:rPr>
              <a:t>including V1-V4, LOC, FFA, and PPA</a:t>
            </a:r>
            <a:r>
              <a:rPr lang="en-US" altLang="zh-CN" sz="2100" dirty="0"/>
              <a:t>, where H denotes the number of voxels</a:t>
            </a:r>
            <a:br>
              <a:rPr lang="en-US" altLang="zh-CN" sz="2100" baseline="30000" dirty="0"/>
            </a:br>
            <a:r>
              <a:rPr lang="en-US" altLang="zh-CN" sz="2100" dirty="0"/>
              <a:t>2. Next, voxel vectors z ∈ R</a:t>
            </a:r>
            <a:r>
              <a:rPr lang="en-US" altLang="zh-CN" sz="2100" baseline="30000" dirty="0"/>
              <a:t>7×H </a:t>
            </a:r>
            <a:r>
              <a:rPr lang="en-US" altLang="zh-CN" sz="2100" dirty="0"/>
              <a:t>are fed into a trainable linear projection, followed by a Transformer encoder, to predict </a:t>
            </a:r>
            <a:r>
              <a:rPr lang="en-US" altLang="zh-CN" sz="2100" dirty="0">
                <a:solidFill>
                  <a:srgbClr val="00B0F0"/>
                </a:solidFill>
              </a:rPr>
              <a:t>latent fMRI representations</a:t>
            </a:r>
            <a:r>
              <a:rPr lang="en-US" altLang="zh-CN" sz="2100" b="1" i="1" dirty="0">
                <a:solidFill>
                  <a:srgbClr val="00B0F0"/>
                </a:solidFill>
              </a:rPr>
              <a:t> Z</a:t>
            </a:r>
            <a:r>
              <a:rPr lang="en-US" altLang="zh-CN" sz="2100" dirty="0">
                <a:solidFill>
                  <a:srgbClr val="00B0F0"/>
                </a:solidFill>
              </a:rPr>
              <a:t>.</a:t>
            </a:r>
            <a:br>
              <a:rPr lang="en-US" altLang="zh-CN" sz="2100" dirty="0">
                <a:solidFill>
                  <a:srgbClr val="00B0F0"/>
                </a:solidFill>
              </a:rPr>
            </a:br>
            <a:br>
              <a:rPr lang="en-US" altLang="zh-CN" sz="2100" dirty="0">
                <a:solidFill>
                  <a:srgbClr val="00B0F0"/>
                </a:solidFill>
              </a:rPr>
            </a:br>
            <a:r>
              <a:rPr lang="en-US" altLang="zh-CN" sz="2100" dirty="0">
                <a:solidFill>
                  <a:schemeClr val="tx1"/>
                </a:solidFill>
              </a:rPr>
              <a:t>T</a:t>
            </a:r>
            <a:r>
              <a:rPr lang="en-US" altLang="zh-CN" sz="2100" dirty="0"/>
              <a:t>raining phase:</a:t>
            </a:r>
            <a:br>
              <a:rPr lang="en-US" altLang="zh-CN" sz="2100" dirty="0"/>
            </a:br>
            <a:r>
              <a:rPr lang="en-US" altLang="zh-CN" sz="2100" dirty="0"/>
              <a:t>we leverage the hidden class embedding </a:t>
            </a:r>
            <a:r>
              <a:rPr lang="en-US" altLang="zh-CN" sz="2100" dirty="0" err="1"/>
              <a:t>Kclip</a:t>
            </a:r>
            <a:r>
              <a:rPr lang="en-US" altLang="zh-CN" sz="2100" dirty="0"/>
              <a:t> ∈ R</a:t>
            </a:r>
            <a:r>
              <a:rPr lang="en-US" altLang="zh-CN" sz="2100" baseline="30000" dirty="0"/>
              <a:t>768</a:t>
            </a:r>
            <a:r>
              <a:rPr lang="en-US" altLang="zh-CN" sz="2100" dirty="0"/>
              <a:t> of CLIP visual encoder as neural proxy, and then seeking a </a:t>
            </a:r>
            <a:r>
              <a:rPr lang="en-US" altLang="zh-CN" sz="2100" dirty="0">
                <a:solidFill>
                  <a:srgbClr val="00B0F0"/>
                </a:solidFill>
              </a:rPr>
              <a:t>joint semantic space </a:t>
            </a:r>
            <a:r>
              <a:rPr lang="en-US" altLang="zh-CN" sz="2100" dirty="0"/>
              <a:t>across images and fMRI signals via fMRI-image representation alignment.</a:t>
            </a:r>
            <a:br>
              <a:rPr lang="en-US" altLang="zh-CN" sz="2100" dirty="0"/>
            </a:br>
            <a:r>
              <a:rPr lang="en-US" altLang="zh-CN" sz="1800" dirty="0"/>
              <a:t>(MSE LOSS)</a:t>
            </a:r>
            <a:endParaRPr lang="en-US" altLang="zh-CN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墨迹 6"/>
              <p14:cNvContentPartPr/>
              <p14:nvPr/>
            </p14:nvContentPartPr>
            <p14:xfrm>
              <a:off x="1238855" y="2277595"/>
              <a:ext cx="717840" cy="296604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3"/>
            </p:blipFill>
            <p:spPr>
              <a:xfrm>
                <a:off x="1238855" y="2277595"/>
                <a:ext cx="717840" cy="29660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VISION-LANGUAGE JOINT MODELLING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617812" y="1846263"/>
            <a:ext cx="3897014" cy="4022725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br>
              <a:rPr lang="en-US" altLang="zh-CN" dirty="0"/>
            </a:br>
            <a:br>
              <a:rPr lang="en-US" altLang="zh-CN" dirty="0"/>
            </a:br>
            <a:r>
              <a:rPr lang="en-US" altLang="zh-CN" sz="2400" dirty="0"/>
              <a:t>we use multi-head cross-attention layers to bridge the fMRI encoder and GPT decoder, thus leaving</a:t>
            </a:r>
            <a:r>
              <a:rPr lang="en-US" altLang="zh-CN" sz="2400" dirty="0">
                <a:solidFill>
                  <a:srgbClr val="00B0F0"/>
                </a:solidFill>
              </a:rPr>
              <a:t> each layer of the GPT decoder </a:t>
            </a:r>
            <a:r>
              <a:rPr lang="en-US" altLang="zh-CN" sz="2400" dirty="0"/>
              <a:t>attends to the fMRI encoder outputs.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7280" y="3737319"/>
            <a:ext cx="1064043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where 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F</a:t>
            </a:r>
            <a:r>
              <a:rPr lang="en-US" altLang="zh-CN" sz="700" i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t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) = [</a:t>
            </a:r>
            <a:r>
              <a:rPr lang="en-US" altLang="zh-CN" sz="1600" i="1" dirty="0" err="1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s</a:t>
            </a:r>
            <a:r>
              <a:rPr lang="en-US" altLang="zh-CN" sz="700" i="1" dirty="0" err="1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sz="700" i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]</a:t>
            </a:r>
            <a:r>
              <a:rPr lang="en-US" altLang="zh-CN" sz="7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1:</a:t>
            </a:r>
            <a:r>
              <a:rPr lang="en-US" altLang="zh-CN" sz="700" i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M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is a visual </a:t>
            </a:r>
            <a:r>
              <a:rPr lang="en-US" altLang="zh-CN" sz="1600" dirty="0">
                <a:solidFill>
                  <a:srgbClr val="00B0F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captioning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of image 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y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generated from SMALLCAP,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lang="en-US" altLang="zh-CN" sz="1600" i="1" dirty="0" err="1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·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) denotes </a:t>
            </a:r>
            <a:r>
              <a:rPr lang="en-US" altLang="zh-CN" sz="1600" dirty="0">
                <a:solidFill>
                  <a:srgbClr val="00B0F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frozen CLIP encoder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, which returns the hidden visual embedding </a:t>
            </a:r>
            <a:r>
              <a:rPr lang="en-US" altLang="zh-CN" sz="1600" i="1" dirty="0" err="1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Kclip</a:t>
            </a:r>
            <a:r>
              <a:rPr lang="en-US" altLang="zh-CN" sz="1600" i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∈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R </a:t>
            </a:r>
            <a:r>
              <a:rPr lang="en-US" altLang="zh-CN" sz="1600" baseline="300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768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 , </a:t>
            </a:r>
            <a:r>
              <a:rPr lang="en-US" altLang="zh-CN" sz="1600" b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E</a:t>
            </a:r>
            <a:r>
              <a:rPr lang="el-GR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Φ(</a:t>
            </a:r>
            <a:r>
              <a:rPr lang="el-GR" altLang="zh-CN" sz="1600" i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·</a:t>
            </a:r>
            <a:r>
              <a:rPr lang="el-GR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)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indicates fMRI encoder with trainable parameters </a:t>
            </a:r>
            <a:r>
              <a:rPr lang="el-GR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Φ,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and </a:t>
            </a:r>
            <a:r>
              <a:rPr lang="el-GR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Θ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  <a:t>is the weights in the cross attention modules.</a:t>
            </a:r>
            <a:br>
              <a:rPr lang="en-US" altLang="zh-CN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1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where [·]</a:t>
            </a:r>
            <a:r>
              <a:rPr lang="en-US" altLang="zh-CN" sz="1600" baseline="-250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returns the class embedding of Transformer encoder, and λ = 10 is a trade-off hyperparameter weighing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Lgpt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and </a:t>
            </a:r>
            <a:r>
              <a:rPr lang="en-US" altLang="zh-CN" sz="1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Lclip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.</a:t>
            </a:r>
            <a:endParaRPr lang="zh-CN" altLang="en-US" sz="1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509" y="3034683"/>
            <a:ext cx="5763429" cy="5906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902" y="2385779"/>
            <a:ext cx="5020376" cy="78115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2193" y="5302108"/>
            <a:ext cx="10569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Overall, our MindGPT provides a mechanism to </a:t>
            </a:r>
            <a:r>
              <a:rPr lang="zh-CN" altLang="en-US" dirty="0">
                <a:solidFill>
                  <a:srgbClr val="00B0F0"/>
                </a:solidFill>
              </a:rPr>
              <a:t>learn a direct mapping between brain activity and text</a:t>
            </a:r>
            <a:r>
              <a:rPr lang="zh-CN" altLang="en-US" dirty="0">
                <a:solidFill>
                  <a:schemeClr val="tx1"/>
                </a:solidFill>
              </a:rPr>
              <a:t> by preserving language attributes</a:t>
            </a:r>
            <a:r>
              <a:rPr lang="zh-CN" altLang="en-US" dirty="0">
                <a:solidFill>
                  <a:srgbClr val="00B0F0"/>
                </a:solidFill>
              </a:rPr>
              <a:t> under the guidance of visual cues</a:t>
            </a:r>
            <a:r>
              <a:rPr lang="zh-CN" altLang="en-US" dirty="0"/>
              <a:t>, which brings desirable expandability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488" y="1794052"/>
            <a:ext cx="7870962" cy="64890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COMMONDATA" val="eyJoZGlkIjoiYjlkNmEzYmZjMzc0ZTdiMDU1ZGE2YmIxNDk2YWRkMmUifQ=="/>
</p:tagLst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8999</Words>
  <Application>WPS 演示</Application>
  <PresentationFormat>宽屏</PresentationFormat>
  <Paragraphs>162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微软雅黑</vt:lpstr>
      <vt:lpstr>Times New Roman</vt:lpstr>
      <vt:lpstr>Calibri Light</vt:lpstr>
      <vt:lpstr>Arial Unicode MS</vt:lpstr>
      <vt:lpstr>回顾</vt:lpstr>
      <vt:lpstr>Paper Sharing</vt:lpstr>
      <vt:lpstr>MINDGPT: Interpreting What You See With Non-invasive Brain Recordings</vt:lpstr>
      <vt:lpstr>Motivation</vt:lpstr>
      <vt:lpstr>MindGPT</vt:lpstr>
      <vt:lpstr>MindGPT</vt:lpstr>
      <vt:lpstr>APPROACH</vt:lpstr>
      <vt:lpstr>CLIP-GUIDED NEURAL EMBEDDING</vt:lpstr>
      <vt:lpstr>VISION-LANGUAGE JOINT MODELLING</vt:lpstr>
      <vt:lpstr>LOSS</vt:lpstr>
      <vt:lpstr>Qualitative Results</vt:lpstr>
      <vt:lpstr>Quantitative Results</vt:lpstr>
      <vt:lpstr>Performance of Different Brain Areas</vt:lpstr>
      <vt:lpstr>Analysis of the Latent Neural Representations</vt:lpstr>
      <vt:lpstr>Analysis of the Latent Neural Representations We separately map VC, LVC, and HVC neural representations to 2-dimensional t-SNE embedding spaces, and put the corresponding visual stimulus at the position</vt:lpstr>
      <vt:lpstr>why is there a performance degradation when using the entire VC?</vt:lpstr>
      <vt:lpstr>DISCOVERING THE VISUAL CUES THAT GUIDE SEMANTIC RECONSTRUCTION</vt:lpstr>
      <vt:lpstr>DISCUSSION</vt:lpstr>
      <vt:lpstr>BRAINSCUBA: fine-grained natural language captions of visual cortex selectivity</vt:lpstr>
      <vt:lpstr>Motivation</vt:lpstr>
      <vt:lpstr>BrainSCUBA framework</vt:lpstr>
      <vt:lpstr>Next</vt:lpstr>
      <vt:lpstr>IMAGE-TO-BRAIN ENCODER CONSTRUCTION</vt:lpstr>
      <vt:lpstr>achieve high accuracy(R2) in the higher visual cortex</vt:lpstr>
      <vt:lpstr>DERIVING THE OPTIMAL EMBEDDING AND CLOSING THE GAP</vt:lpstr>
      <vt:lpstr>UMAP可视化project前后与image之间的gap</vt:lpstr>
      <vt:lpstr>RESULTS：VOXEL-WISE TEXT GENERATIONS</vt:lpstr>
      <vt:lpstr>TEXT-GUIDED BRAIN IMAGE SYNTHESIS</vt:lpstr>
      <vt:lpstr>INVESTIGATING THE BRAIN’S SOCIAL NETWORK</vt:lpstr>
      <vt:lpstr>a divide within EBA</vt:lpstr>
      <vt:lpstr>DISCUSSION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 Reading</dc:title>
  <dc:creator>A</dc:creator>
  <cp:lastModifiedBy>Indulge.</cp:lastModifiedBy>
  <cp:revision>56</cp:revision>
  <dcterms:created xsi:type="dcterms:W3CDTF">2023-10-15T12:22:00Z</dcterms:created>
  <dcterms:modified xsi:type="dcterms:W3CDTF">2023-10-17T14:59:40Z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B618F1288A7A4E15BFBA3A4B7A506421_12</vt:lpwstr>
  </property>
  <property fmtid="{D5CDD505-2E9C-101B-9397-08002B2CF9AE}" pid="3" name="KSOProductBuildVer">
    <vt:lpwstr>2052-12.1.0.15712</vt:lpwstr>
  </property>
</Properties>
</file>